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9" r:id="rId17"/>
    <p:sldId id="280" r:id="rId18"/>
    <p:sldId id="281" r:id="rId19"/>
    <p:sldId id="283" r:id="rId20"/>
    <p:sldId id="284" r:id="rId21"/>
    <p:sldId id="282" r:id="rId22"/>
    <p:sldId id="287" r:id="rId23"/>
    <p:sldId id="285"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90838" autoAdjust="0"/>
  </p:normalViewPr>
  <p:slideViewPr>
    <p:cSldViewPr snapToGrid="0">
      <p:cViewPr varScale="1">
        <p:scale>
          <a:sx n="75" d="100"/>
          <a:sy n="75" d="100"/>
        </p:scale>
        <p:origin x="1133" y="53"/>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5/24/2022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8" y="977299"/>
            <a:ext cx="10993549" cy="1475013"/>
          </a:xfrm>
        </p:spPr>
        <p:txBody>
          <a:bodyPr>
            <a:normAutofit fontScale="90000"/>
          </a:bodyPr>
          <a:lstStyle/>
          <a:p>
            <a:pPr algn="ctr">
              <a:spcBef>
                <a:spcPts val="0"/>
              </a:spcBef>
              <a:spcAft>
                <a:spcPts val="800"/>
              </a:spcAft>
            </a:pP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dirty="0"/>
            </a:br>
            <a:endParaRPr lang="en-US" b="1" dirty="0"/>
          </a:p>
        </p:txBody>
      </p:sp>
      <p:sp>
        <p:nvSpPr>
          <p:cNvPr id="4" name="TextBox 3">
            <a:extLst>
              <a:ext uri="{FF2B5EF4-FFF2-40B4-BE49-F238E27FC236}">
                <a16:creationId xmlns:a16="http://schemas.microsoft.com/office/drawing/2014/main"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7C0F1D-CB62-1DAA-183F-8DC25082281E}"/>
              </a:ext>
            </a:extLst>
          </p:cNvPr>
          <p:cNvPicPr>
            <a:picLocks noChangeAspect="1"/>
          </p:cNvPicPr>
          <p:nvPr/>
        </p:nvPicPr>
        <p:blipFill rotWithShape="1">
          <a:blip r:embed="rId2">
            <a:extLst>
              <a:ext uri="{28A0092B-C50C-407E-A947-70E740481C1C}">
                <a14:useLocalDpi xmlns:a14="http://schemas.microsoft.com/office/drawing/2010/main"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val="161135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951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1F0CB83-7639-B964-4681-B3C5304D89DF}"/>
              </a:ext>
            </a:extLst>
          </p:cNvPr>
          <p:cNvSpPr>
            <a:spLocks noGrp="1"/>
          </p:cNvSpPr>
          <p:nvPr>
            <p:ph idx="1"/>
          </p:nvPr>
        </p:nvSpPr>
        <p:spPr>
          <a:xfrm>
            <a:off x="428792" y="1906177"/>
            <a:ext cx="11029615" cy="2543903"/>
          </a:xfrm>
        </p:spPr>
        <p:txBody>
          <a:bodyPr>
            <a:normAutofit/>
          </a:bodyPr>
          <a:lstStyle/>
          <a:p>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1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3E1719E4-50A4-8F82-9BAC-1CAC3A3EEF23}"/>
              </a:ext>
            </a:extLst>
          </p:cNvPr>
          <p:cNvSpPr>
            <a:spLocks noGrp="1"/>
          </p:cNvSpPr>
          <p:nvPr>
            <p:ph idx="1"/>
          </p:nvPr>
        </p:nvSpPr>
        <p:spPr>
          <a:xfrm>
            <a:off x="581192" y="1991361"/>
            <a:ext cx="11029615" cy="2824479"/>
          </a:xfrm>
        </p:spPr>
        <p:txBody>
          <a:bodyPr>
            <a:normAutofit/>
          </a:bodyPr>
          <a:lstStyle/>
          <a:p>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val="248662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B9FACAFB-08ED-FDB6-8160-82880136D2D7}"/>
              </a:ext>
            </a:extLst>
          </p:cNvPr>
          <p:cNvSpPr>
            <a:spLocks noGrp="1"/>
          </p:cNvSpPr>
          <p:nvPr>
            <p:ph idx="1"/>
          </p:nvPr>
        </p:nvSpPr>
        <p:spPr>
          <a:xfrm>
            <a:off x="581192" y="2180497"/>
            <a:ext cx="11029615" cy="2046063"/>
          </a:xfrm>
        </p:spPr>
        <p:txBody>
          <a:bodyPr>
            <a:normAutofit/>
          </a:bodyPr>
          <a:lstStyle/>
          <a:p>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val="26925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F091D695-FFAC-1C84-99A4-4790A20BE1BA}"/>
              </a:ext>
            </a:extLst>
          </p:cNvPr>
          <p:cNvSpPr>
            <a:spLocks noGrp="1"/>
          </p:cNvSpPr>
          <p:nvPr>
            <p:ph idx="1"/>
          </p:nvPr>
        </p:nvSpPr>
        <p:spPr>
          <a:xfrm>
            <a:off x="581192" y="822960"/>
            <a:ext cx="11029615" cy="5516880"/>
          </a:xfrm>
        </p:spPr>
        <p:txBody>
          <a:bodyPr>
            <a:noAutofit/>
          </a:bodyPr>
          <a:lstStyle/>
          <a:p>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python in this project, which is connected to the hardware of the project using node MCU through WIFI.</a:t>
            </a:r>
            <a:endParaRPr lang="en-IN" sz="2000" dirty="0">
              <a:latin typeface="Times New Roman" pitchFamily="18" charset="0"/>
              <a:cs typeface="Times New Roman" pitchFamily="18" charset="0"/>
            </a:endParaRPr>
          </a:p>
          <a:p>
            <a:endParaRPr lang="en-US" sz="2000" dirty="0">
              <a:solidFill>
                <a:schemeClr val="tx1"/>
              </a:solidFill>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68" y="4465320"/>
            <a:ext cx="2891917" cy="2060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ythonn icon.jpg">
            <a:extLst>
              <a:ext uri="{FF2B5EF4-FFF2-40B4-BE49-F238E27FC236}">
                <a16:creationId xmlns:a16="http://schemas.microsoft.com/office/drawing/2014/main" id="{FA47F404-11AC-34DB-C62A-FD05159CE076}"/>
              </a:ext>
            </a:extLst>
          </p:cNvPr>
          <p:cNvPicPr>
            <a:picLocks noChangeAspect="1"/>
          </p:cNvPicPr>
          <p:nvPr/>
        </p:nvPicPr>
        <p:blipFill>
          <a:blip r:embed="rId3"/>
          <a:stretch>
            <a:fillRect/>
          </a:stretch>
        </p:blipFill>
        <p:spPr>
          <a:xfrm>
            <a:off x="4609425" y="4874043"/>
            <a:ext cx="2426807" cy="1715955"/>
          </a:xfrm>
          <a:prstGeom prst="rect">
            <a:avLst/>
          </a:prstGeom>
        </p:spPr>
      </p:pic>
      <p:pic>
        <p:nvPicPr>
          <p:cNvPr id="6" name="Picture 5" descr="A to B cable.jpg">
            <a:extLst>
              <a:ext uri="{FF2B5EF4-FFF2-40B4-BE49-F238E27FC236}">
                <a16:creationId xmlns:a16="http://schemas.microsoft.com/office/drawing/2014/main" id="{DF544A61-DE81-A86A-8D56-F764038C4273}"/>
              </a:ext>
            </a:extLst>
          </p:cNvPr>
          <p:cNvPicPr>
            <a:picLocks noChangeAspect="1"/>
          </p:cNvPicPr>
          <p:nvPr/>
        </p:nvPicPr>
        <p:blipFill>
          <a:blip r:embed="rId4"/>
          <a:stretch>
            <a:fillRect/>
          </a:stretch>
        </p:blipFill>
        <p:spPr>
          <a:xfrm>
            <a:off x="3908385" y="5030981"/>
            <a:ext cx="1402080" cy="1402080"/>
          </a:xfrm>
          <a:prstGeom prst="rect">
            <a:avLst/>
          </a:prstGeom>
        </p:spPr>
      </p:pic>
    </p:spTree>
    <p:extLst>
      <p:ext uri="{BB962C8B-B14F-4D97-AF65-F5344CB8AC3E}">
        <p14:creationId xmlns:p14="http://schemas.microsoft.com/office/powerpoint/2010/main" val="163495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id="{4D0FA6FA-D8AE-83B2-8553-F3FC3A888060}"/>
              </a:ext>
            </a:extLst>
          </p:cNvPr>
          <p:cNvSpPr>
            <a:spLocks noGrp="1"/>
          </p:cNvSpPr>
          <p:nvPr>
            <p:ph idx="1"/>
          </p:nvPr>
        </p:nvSpPr>
        <p:spPr>
          <a:xfrm>
            <a:off x="581192" y="2180497"/>
            <a:ext cx="11029615" cy="2543904"/>
          </a:xfrm>
        </p:spPr>
        <p:txBody>
          <a:bodyPr>
            <a:normAutofit/>
          </a:bodyPr>
          <a:lstStyle/>
          <a:p>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5601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val="201897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6990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7599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1694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68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34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id="{B5A4A51A-74E4-7CE4-F634-781243C5CFEC}"/>
              </a:ext>
            </a:extLst>
          </p:cNvPr>
          <p:cNvSpPr>
            <a:spLocks noGrp="1"/>
          </p:cNvSpPr>
          <p:nvPr>
            <p:ph idx="1"/>
          </p:nvPr>
        </p:nvSpPr>
        <p:spPr>
          <a:xfrm>
            <a:off x="447262" y="2266122"/>
            <a:ext cx="11163546" cy="4472608"/>
          </a:xfrm>
        </p:spPr>
        <p:txBody>
          <a:bodyPr>
            <a:normAutofit fontScale="85000" lnSpcReduction="20000"/>
          </a:bodyPr>
          <a:lstStyle/>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proposed System we have Tested Facial Expression using Convolution Neural Network Prediction and comparing the output with Galvanic Skin Response sensor to analyze the Emotion level of the Kid with ASD we were able to predict the Emotion in 2 ways (GSR, Facial emotion), and compare the values for Audio Feedback. </a:t>
            </a:r>
            <a:r>
              <a:rPr lang="en-US" sz="2200" dirty="0">
                <a:solidFill>
                  <a:schemeClr val="tx1"/>
                </a:solidFill>
                <a:latin typeface="Times New Roman" panose="02020603050405020304" pitchFamily="18" charset="0"/>
                <a:ea typeface="Times New Roman" panose="02020603050405020304" pitchFamily="18" charset="0"/>
              </a:rPr>
              <a:t>T</a:t>
            </a:r>
            <a:r>
              <a:rPr lang="en-US" sz="2200" dirty="0">
                <a:solidFill>
                  <a:schemeClr val="tx1"/>
                </a:solidFill>
                <a:effectLst/>
                <a:latin typeface="Times New Roman" panose="02020603050405020304" pitchFamily="18" charset="0"/>
                <a:ea typeface="Times New Roman" panose="02020603050405020304" pitchFamily="18" charset="0"/>
              </a:rPr>
              <a:t>he system </a:t>
            </a:r>
            <a:r>
              <a:rPr lang="en-US" sz="2200" dirty="0">
                <a:solidFill>
                  <a:schemeClr val="tx1"/>
                </a:solidFill>
                <a:latin typeface="Times New Roman" panose="02020603050405020304" pitchFamily="18" charset="0"/>
                <a:ea typeface="Times New Roman" panose="02020603050405020304" pitchFamily="18" charset="0"/>
              </a:rPr>
              <a:t>has</a:t>
            </a:r>
            <a:r>
              <a:rPr lang="en-US" sz="2200" dirty="0">
                <a:solidFill>
                  <a:schemeClr val="tx1"/>
                </a:solidFill>
                <a:effectLst/>
                <a:latin typeface="Times New Roman" panose="02020603050405020304" pitchFamily="18" charset="0"/>
                <a:ea typeface="Times New Roman" panose="02020603050405020304" pitchFamily="18" charset="0"/>
              </a:rPr>
              <a:t> higher success rate. </a:t>
            </a:r>
          </a:p>
          <a:p>
            <a:pPr marR="252095" algn="just">
              <a:lnSpc>
                <a:spcPct val="150000"/>
              </a:lnSpc>
            </a:pPr>
            <a:r>
              <a:rPr lang="en-US" sz="2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spcBef>
                <a:spcPts val="0"/>
              </a:spcBef>
              <a:spcAft>
                <a:spcPts val="0"/>
              </a:spcAft>
            </a:pPr>
            <a:r>
              <a:rPr lang="en-US" sz="2200" b="0" i="0" u="none" strike="noStrike" dirty="0">
                <a:solidFill>
                  <a:srgbClr val="000000"/>
                </a:solidFill>
                <a:effectLst/>
                <a:latin typeface="Times New Roman" panose="02020603050405020304" pitchFamily="18" charset="0"/>
              </a:rPr>
              <a:t>This can also be upgraded into a Online Learning Platform for Autistic kids. There are various ways we can enhance this project.</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2200" dirty="0">
                <a:solidFill>
                  <a:schemeClr val="tx1"/>
                </a:solidFill>
                <a:effectLst/>
                <a:latin typeface="Times New Roman" panose="02020603050405020304" pitchFamily="18" charset="0"/>
                <a:ea typeface="Times New Roman" panose="02020603050405020304" pitchFamily="18" charset="0"/>
              </a:rPr>
              <a:t> </a:t>
            </a:r>
            <a:endParaRPr lang="en-IN" sz="2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val="358434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017A-EFBB-D1A5-C56C-1F8EA725E62E}"/>
              </a:ext>
            </a:extLst>
          </p:cNvPr>
          <p:cNvSpPr>
            <a:spLocks noGrp="1"/>
          </p:cNvSpPr>
          <p:nvPr>
            <p:ph type="title"/>
          </p:nvPr>
        </p:nvSpPr>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id="{ADDF7475-6C19-377E-EDBB-F3DB1968BE1C}"/>
              </a:ext>
            </a:extLst>
          </p:cNvPr>
          <p:cNvSpPr>
            <a:spLocks noGrp="1"/>
          </p:cNvSpPr>
          <p:nvPr>
            <p:ph idx="1"/>
          </p:nvPr>
        </p:nvSpPr>
        <p:spPr>
          <a:xfrm>
            <a:off x="377992" y="2038256"/>
            <a:ext cx="11029615" cy="4545424"/>
          </a:xfrm>
        </p:spPr>
        <p:txBody>
          <a:bodyPr>
            <a:noAutofit/>
          </a:bodyPr>
          <a:lstStyle/>
          <a:p>
            <a:pPr marL="0" indent="0">
              <a:buNone/>
            </a:pPr>
            <a:r>
              <a:rPr lang="en-IN" sz="1800" b="0" i="0" u="none" strike="noStrike" dirty="0">
                <a:solidFill>
                  <a:srgbClr val="000000"/>
                </a:solidFill>
                <a:effectLst/>
                <a:latin typeface="Times New Roman" panose="02020603050405020304" pitchFamily="18" charset="0"/>
              </a:rPr>
              <a:t>[1]	</a:t>
            </a:r>
            <a:r>
              <a:rPr lang="en-IN" sz="1800" b="0" i="0" u="none" strike="noStrike" dirty="0" err="1">
                <a:solidFill>
                  <a:srgbClr val="000000"/>
                </a:solidFill>
                <a:effectLst/>
                <a:latin typeface="Times New Roman" panose="02020603050405020304" pitchFamily="18" charset="0"/>
              </a:rPr>
              <a:t>Guangtao</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Nie</a:t>
            </a:r>
            <a:r>
              <a:rPr lang="en-IN" sz="1800" b="0" i="0" u="none" strike="noStrike" dirty="0">
                <a:solidFill>
                  <a:srgbClr val="000000"/>
                </a:solidFill>
                <a:effectLst/>
                <a:latin typeface="Times New Roman" panose="02020603050405020304" pitchFamily="18" charset="0"/>
              </a:rPr>
              <a:t> and </a:t>
            </a:r>
            <a:r>
              <a:rPr lang="en-IN" sz="1800" b="0" i="0" u="none" strike="noStrike" dirty="0" err="1">
                <a:solidFill>
                  <a:srgbClr val="000000"/>
                </a:solidFill>
                <a:effectLst/>
                <a:latin typeface="Times New Roman" panose="02020603050405020304" pitchFamily="18" charset="0"/>
              </a:rPr>
              <a:t>Akshith</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Ullal</a:t>
            </a:r>
            <a:r>
              <a:rPr lang="en-IN" sz="1800" b="0" i="0" u="none" strike="noStrike" dirty="0">
                <a:solidFill>
                  <a:srgbClr val="000000"/>
                </a:solidFill>
                <a:effectLst/>
                <a:latin typeface="Times New Roman" panose="02020603050405020304" pitchFamily="18" charset="0"/>
              </a:rPr>
              <a:t> , </a:t>
            </a:r>
            <a:r>
              <a:rPr lang="en-IN" sz="1800" b="0" i="0" u="none" strike="noStrike" dirty="0" err="1">
                <a:solidFill>
                  <a:srgbClr val="000000"/>
                </a:solidFill>
                <a:effectLst/>
                <a:latin typeface="Times New Roman" panose="02020603050405020304" pitchFamily="18" charset="0"/>
              </a:rPr>
              <a:t>Zhi</a:t>
            </a:r>
            <a:r>
              <a:rPr lang="en-IN" sz="1800" b="0" i="0" u="none" strike="noStrike" dirty="0">
                <a:solidFill>
                  <a:srgbClr val="000000"/>
                </a:solidFill>
                <a:effectLst/>
                <a:latin typeface="Times New Roman" panose="02020603050405020304" pitchFamily="18" charset="0"/>
              </a:rPr>
              <a:t> Zheng , Amy R. Swanson , </a:t>
            </a:r>
            <a:r>
              <a:rPr lang="en-IN" sz="1800" b="0" i="0" u="none" strike="noStrike" dirty="0" err="1">
                <a:solidFill>
                  <a:srgbClr val="000000"/>
                </a:solidFill>
                <a:effectLst/>
                <a:latin typeface="Times New Roman" panose="02020603050405020304" pitchFamily="18" charset="0"/>
              </a:rPr>
              <a:t>Nilanjan</a:t>
            </a:r>
            <a:r>
              <a:rPr lang="en-IN" sz="1800"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sz="1800" b="0" i="0" u="none" strike="noStrike" dirty="0">
                <a:solidFill>
                  <a:srgbClr val="000000"/>
                </a:solidFill>
                <a:effectLst/>
                <a:latin typeface="Times New Roman" panose="02020603050405020304" pitchFamily="18" charset="0"/>
              </a:rPr>
              <a:t>V. Y </a:t>
            </a:r>
            <a:r>
              <a:rPr lang="en-IN" sz="1800" b="0" i="0" u="none" strike="noStrike" dirty="0" err="1">
                <a:solidFill>
                  <a:srgbClr val="000000"/>
                </a:solidFill>
                <a:effectLst/>
                <a:latin typeface="Times New Roman" panose="02020603050405020304" pitchFamily="18" charset="0"/>
              </a:rPr>
              <a:t>Tittagalla</a:t>
            </a:r>
            <a:r>
              <a:rPr lang="en-IN" sz="1800" b="0" i="0" u="none" strike="noStrike" dirty="0">
                <a:solidFill>
                  <a:srgbClr val="000000"/>
                </a:solidFill>
                <a:effectLst/>
                <a:latin typeface="Times New Roman" panose="02020603050405020304" pitchFamily="18" charset="0"/>
              </a:rPr>
              <a:t>, R. R. P Wickramarachchi, G. W. C. N. </a:t>
            </a:r>
            <a:r>
              <a:rPr lang="en-IN" sz="1800" b="0" i="0" u="none" strike="noStrike" dirty="0" err="1">
                <a:solidFill>
                  <a:srgbClr val="000000"/>
                </a:solidFill>
                <a:effectLst/>
                <a:latin typeface="Times New Roman" panose="02020603050405020304" pitchFamily="18" charset="0"/>
              </a:rPr>
              <a:t>Chandrarathne</a:t>
            </a:r>
            <a:r>
              <a:rPr lang="en-IN" sz="1800" b="0" i="0" u="none" strike="noStrike" dirty="0">
                <a:solidFill>
                  <a:srgbClr val="000000"/>
                </a:solidFill>
                <a:effectLst/>
                <a:latin typeface="Times New Roman" panose="02020603050405020304" pitchFamily="18" charset="0"/>
              </a:rPr>
              <a:t>, N. M. D. M. B. </a:t>
            </a:r>
            <a:r>
              <a:rPr lang="en-IN" sz="1800" b="0" i="0" u="none" strike="noStrike" dirty="0" err="1">
                <a:solidFill>
                  <a:srgbClr val="000000"/>
                </a:solidFill>
                <a:effectLst/>
                <a:latin typeface="Times New Roman" panose="02020603050405020304" pitchFamily="18" charset="0"/>
              </a:rPr>
              <a:t>Nanayakkara</a:t>
            </a:r>
            <a:r>
              <a:rPr lang="en-IN" sz="1800" b="0" i="0" u="none" strike="noStrike" dirty="0">
                <a:solidFill>
                  <a:srgbClr val="000000"/>
                </a:solidFill>
                <a:effectLst/>
                <a:latin typeface="Times New Roman" panose="02020603050405020304" pitchFamily="18" charset="0"/>
              </a:rPr>
              <a:t>, P. Samarasinghe, P. </a:t>
            </a:r>
            <a:r>
              <a:rPr lang="en-IN" sz="1800" b="0" i="0" u="none" strike="noStrike" dirty="0" err="1">
                <a:solidFill>
                  <a:srgbClr val="000000"/>
                </a:solidFill>
                <a:effectLst/>
                <a:latin typeface="Times New Roman" panose="02020603050405020304" pitchFamily="18" charset="0"/>
              </a:rPr>
              <a:t>Rathnayake</a:t>
            </a:r>
            <a:r>
              <a:rPr lang="en-IN" sz="1800" b="0" i="0" u="none" strike="noStrike" dirty="0">
                <a:solidFill>
                  <a:srgbClr val="000000"/>
                </a:solidFill>
                <a:effectLst/>
                <a:latin typeface="Times New Roman" panose="02020603050405020304" pitchFamily="18" charset="0"/>
              </a:rPr>
              <a:t> and M.G.N.M. </a:t>
            </a:r>
            <a:r>
              <a:rPr lang="en-IN" sz="1800" b="0" i="0" u="none" strike="noStrike" dirty="0" err="1">
                <a:solidFill>
                  <a:srgbClr val="000000"/>
                </a:solidFill>
                <a:effectLst/>
                <a:latin typeface="Times New Roman" panose="02020603050405020304" pitchFamily="18" charset="0"/>
              </a:rPr>
              <a:t>Pemadasa</a:t>
            </a:r>
            <a:r>
              <a:rPr lang="en-IN" sz="1800"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sz="1800" b="0" i="0" u="none" strike="noStrike" dirty="0">
                <a:solidFill>
                  <a:srgbClr val="000000"/>
                </a:solidFill>
                <a:effectLst/>
                <a:latin typeface="Times New Roman" panose="02020603050405020304" pitchFamily="18" charset="0"/>
              </a:rPr>
              <a:t>[3]	</a:t>
            </a:r>
            <a:r>
              <a:rPr lang="en-IN" sz="1800" b="0" i="0" u="none" strike="noStrike" dirty="0" err="1">
                <a:solidFill>
                  <a:srgbClr val="000000"/>
                </a:solidFill>
                <a:effectLst/>
                <a:latin typeface="Times New Roman" panose="02020603050405020304" pitchFamily="18" charset="0"/>
              </a:rPr>
              <a:t>Alanoud</a:t>
            </a:r>
            <a:r>
              <a:rPr lang="en-IN" sz="1800" b="0" i="0" u="none" strike="noStrike" dirty="0">
                <a:solidFill>
                  <a:srgbClr val="000000"/>
                </a:solidFill>
                <a:effectLst/>
                <a:latin typeface="Times New Roman" panose="02020603050405020304" pitchFamily="18" charset="0"/>
              </a:rPr>
              <a:t> Bin </a:t>
            </a:r>
            <a:r>
              <a:rPr lang="en-IN" sz="1800" b="0" i="0" u="none" strike="noStrike" dirty="0" err="1">
                <a:solidFill>
                  <a:srgbClr val="000000"/>
                </a:solidFill>
                <a:effectLst/>
                <a:latin typeface="Times New Roman" panose="02020603050405020304" pitchFamily="18" charset="0"/>
              </a:rPr>
              <a:t>Dris</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Abdulmalik</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Alsalman</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Areej</a:t>
            </a:r>
            <a:r>
              <a:rPr lang="en-IN" sz="1800" b="0" i="0" u="none" strike="noStrike" dirty="0">
                <a:solidFill>
                  <a:srgbClr val="000000"/>
                </a:solidFill>
                <a:effectLst/>
                <a:latin typeface="Times New Roman" panose="02020603050405020304" pitchFamily="18" charset="0"/>
              </a:rPr>
              <a:t> Al-</a:t>
            </a:r>
            <a:r>
              <a:rPr lang="en-IN" sz="1800" b="0" i="0" u="none" strike="noStrike" dirty="0" err="1">
                <a:solidFill>
                  <a:srgbClr val="000000"/>
                </a:solidFill>
                <a:effectLst/>
                <a:latin typeface="Times New Roman" panose="02020603050405020304" pitchFamily="18" charset="0"/>
              </a:rPr>
              <a:t>Wabil</a:t>
            </a:r>
            <a:r>
              <a:rPr lang="en-IN" sz="1800" b="0" i="0" u="none" strike="noStrike" dirty="0">
                <a:solidFill>
                  <a:srgbClr val="000000"/>
                </a:solidFill>
                <a:effectLst/>
                <a:latin typeface="Times New Roman" panose="02020603050405020304" pitchFamily="18" charset="0"/>
              </a:rPr>
              <a:t>, Mohammed </a:t>
            </a:r>
            <a:r>
              <a:rPr lang="en-IN" sz="1800" b="0" i="0" u="none" strike="noStrike" dirty="0" err="1">
                <a:solidFill>
                  <a:srgbClr val="000000"/>
                </a:solidFill>
                <a:effectLst/>
                <a:latin typeface="Times New Roman" panose="02020603050405020304" pitchFamily="18" charset="0"/>
              </a:rPr>
              <a:t>Aldosari</a:t>
            </a:r>
            <a:r>
              <a:rPr lang="en-IN" sz="1800"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sz="1800" b="0" i="0" u="none" strike="noStrike" dirty="0">
                <a:solidFill>
                  <a:srgbClr val="000000"/>
                </a:solidFill>
                <a:effectLst/>
                <a:latin typeface="Times New Roman" panose="02020603050405020304" pitchFamily="18" charset="0"/>
              </a:rPr>
              <a:t>[4]	Sarah </a:t>
            </a:r>
            <a:r>
              <a:rPr lang="en-IN" sz="1800" b="0" i="0" u="none" strike="noStrike" dirty="0" err="1">
                <a:solidFill>
                  <a:srgbClr val="000000"/>
                </a:solidFill>
                <a:effectLst/>
                <a:latin typeface="Times New Roman" panose="02020603050405020304" pitchFamily="18" charset="0"/>
              </a:rPr>
              <a:t>Afiqh</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Mohd</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Zabidi</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Hazlina</a:t>
            </a:r>
            <a:r>
              <a:rPr lang="en-IN" sz="1800" b="0" i="0" u="none" strike="noStrike" dirty="0">
                <a:solidFill>
                  <a:srgbClr val="000000"/>
                </a:solidFill>
                <a:effectLst/>
                <a:latin typeface="Times New Roman" panose="02020603050405020304" pitchFamily="18" charset="0"/>
              </a:rPr>
              <a:t> Md Yusof, </a:t>
            </a:r>
            <a:r>
              <a:rPr lang="en-IN" sz="1800" b="0" i="0" u="none" strike="noStrike" dirty="0" err="1">
                <a:solidFill>
                  <a:srgbClr val="000000"/>
                </a:solidFill>
                <a:effectLst/>
                <a:latin typeface="Times New Roman" panose="02020603050405020304" pitchFamily="18" charset="0"/>
              </a:rPr>
              <a:t>Sukreen</a:t>
            </a:r>
            <a:r>
              <a:rPr lang="en-IN" sz="1800" b="0" i="0" u="none" strike="noStrike" dirty="0">
                <a:solidFill>
                  <a:srgbClr val="000000"/>
                </a:solidFill>
                <a:effectLst/>
                <a:latin typeface="Times New Roman" panose="02020603050405020304" pitchFamily="18" charset="0"/>
              </a:rPr>
              <a:t> Hana Herman, </a:t>
            </a:r>
            <a:r>
              <a:rPr lang="en-IN" sz="1800" b="0" i="0" u="none" strike="noStrike" dirty="0" err="1">
                <a:solidFill>
                  <a:srgbClr val="000000"/>
                </a:solidFill>
                <a:effectLst/>
                <a:latin typeface="Times New Roman" panose="02020603050405020304" pitchFamily="18" charset="0"/>
              </a:rPr>
              <a:t>Shahrul</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Naim</a:t>
            </a:r>
            <a:r>
              <a:rPr lang="en-IN" sz="1800" b="0" i="0" u="none" strike="noStrike" dirty="0">
                <a:solidFill>
                  <a:srgbClr val="000000"/>
                </a:solidFill>
                <a:effectLst/>
                <a:latin typeface="Times New Roman" panose="02020603050405020304" pitchFamily="18" charset="0"/>
              </a:rPr>
              <a:t> </a:t>
            </a:r>
            <a:r>
              <a:rPr lang="en-IN" sz="1800" b="0" i="0" u="none" strike="noStrike" dirty="0" err="1">
                <a:solidFill>
                  <a:srgbClr val="000000"/>
                </a:solidFill>
                <a:effectLst/>
                <a:latin typeface="Times New Roman" panose="02020603050405020304" pitchFamily="18" charset="0"/>
              </a:rPr>
              <a:t>Sidek</a:t>
            </a:r>
            <a:r>
              <a:rPr lang="en-IN" sz="1800" b="0" i="0" u="none" strike="noStrike" dirty="0">
                <a:solidFill>
                  <a:srgbClr val="000000"/>
                </a:solidFill>
                <a:effectLst/>
                <a:latin typeface="Times New Roman" panose="02020603050405020304" pitchFamily="18" charset="0"/>
              </a:rPr>
              <a:t>, “</a:t>
            </a:r>
            <a:r>
              <a:rPr lang="en-IN" sz="1800"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sz="1800" b="1" i="0" u="none" strike="noStrike" dirty="0">
                <a:solidFill>
                  <a:srgbClr val="333333"/>
                </a:solidFill>
                <a:effectLst/>
                <a:latin typeface="Times New Roman" panose="02020603050405020304" pitchFamily="18" charset="0"/>
              </a:rPr>
              <a:t>” </a:t>
            </a:r>
            <a:r>
              <a:rPr lang="en-IN" sz="1800" b="0" i="0" u="none" strike="noStrike" dirty="0">
                <a:solidFill>
                  <a:srgbClr val="333333"/>
                </a:solidFill>
                <a:effectLst/>
                <a:latin typeface="Times New Roman" panose="02020603050405020304" pitchFamily="18" charset="0"/>
              </a:rPr>
              <a:t>, IEEE, 978-1-7281-4245-6-6-21, 2021</a:t>
            </a: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97596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3E72-DEE5-4DF6-BB98-96F404EB13A2}"/>
              </a:ext>
            </a:extLst>
          </p:cNvPr>
          <p:cNvSpPr>
            <a:spLocks noGrp="1"/>
          </p:cNvSpPr>
          <p:nvPr>
            <p:ph type="title"/>
          </p:nvPr>
        </p:nvSpPr>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6857185"/>
              </p:ext>
            </p:extLst>
          </p:nvPr>
        </p:nvGraphicFramePr>
        <p:xfrm>
          <a:off x="426721" y="2130424"/>
          <a:ext cx="11296014" cy="4635571"/>
        </p:xfrm>
        <a:graphic>
          <a:graphicData uri="http://schemas.openxmlformats.org/drawingml/2006/table">
            <a:tbl>
              <a:tblPr firstRow="1" bandRow="1">
                <a:tableStyleId>{5C22544A-7EE6-4342-B048-85BDC9FD1C3A}</a:tableStyleId>
              </a:tblPr>
              <a:tblGrid>
                <a:gridCol w="3765338">
                  <a:extLst>
                    <a:ext uri="{9D8B030D-6E8A-4147-A177-3AD203B41FA5}">
                      <a16:colId xmlns:a16="http://schemas.microsoft.com/office/drawing/2014/main" val="20000"/>
                    </a:ext>
                  </a:extLst>
                </a:gridCol>
                <a:gridCol w="3765338">
                  <a:extLst>
                    <a:ext uri="{9D8B030D-6E8A-4147-A177-3AD203B41FA5}">
                      <a16:colId xmlns:a16="http://schemas.microsoft.com/office/drawing/2014/main" val="20001"/>
                    </a:ext>
                  </a:extLst>
                </a:gridCol>
                <a:gridCol w="3765338">
                  <a:extLst>
                    <a:ext uri="{9D8B030D-6E8A-4147-A177-3AD203B41FA5}">
                      <a16:colId xmlns:a16="http://schemas.microsoft.com/office/drawing/2014/main" val="20002"/>
                    </a:ext>
                  </a:extLst>
                </a:gridCol>
              </a:tblGrid>
              <a:tr h="475121">
                <a:tc>
                  <a:txBody>
                    <a:bodyPr/>
                    <a:lstStyle/>
                    <a:p>
                      <a:r>
                        <a:rPr lang="en-IN" sz="1800" dirty="0">
                          <a:latin typeface="Times New Roman" pitchFamily="18" charset="0"/>
                          <a:cs typeface="Times New Roman" pitchFamily="18" charset="0"/>
                        </a:rPr>
                        <a:t>Author </a:t>
                      </a:r>
                      <a:endParaRPr lang="en-US" sz="1800" dirty="0">
                        <a:latin typeface="Times New Roman" pitchFamily="18" charset="0"/>
                        <a:cs typeface="Times New Roman" pitchFamily="18" charset="0"/>
                      </a:endParaRPr>
                    </a:p>
                  </a:txBody>
                  <a:tcPr/>
                </a:tc>
                <a:tc>
                  <a:txBody>
                    <a:bodyPr/>
                    <a:lstStyle/>
                    <a:p>
                      <a:r>
                        <a:rPr lang="en-IN" sz="1800" dirty="0">
                          <a:latin typeface="Times New Roman" pitchFamily="18" charset="0"/>
                          <a:cs typeface="Times New Roman" pitchFamily="18" charset="0"/>
                        </a:rPr>
                        <a:t>Title </a:t>
                      </a:r>
                      <a:endParaRPr lang="en-US" sz="1800" dirty="0">
                        <a:latin typeface="Times New Roman" pitchFamily="18" charset="0"/>
                        <a:cs typeface="Times New Roman" pitchFamily="18" charset="0"/>
                      </a:endParaRPr>
                    </a:p>
                  </a:txBody>
                  <a:tcPr/>
                </a:tc>
                <a:tc>
                  <a:txBody>
                    <a:bodyPr/>
                    <a:lstStyle/>
                    <a:p>
                      <a:r>
                        <a:rPr lang="en-IN" sz="1800" dirty="0">
                          <a:latin typeface="Times New Roman" pitchFamily="18" charset="0"/>
                          <a:cs typeface="Times New Roman" pitchFamily="18" charset="0"/>
                        </a:rPr>
                        <a:t>Description </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874450">
                <a:tc>
                  <a:txBody>
                    <a:bodyPr/>
                    <a:lstStyle/>
                    <a:p>
                      <a:r>
                        <a:rPr lang="en-US" sz="1800" dirty="0" err="1">
                          <a:latin typeface="Times New Roman" pitchFamily="18" charset="0"/>
                          <a:cs typeface="Times New Roman" pitchFamily="18" charset="0"/>
                        </a:rPr>
                        <a:t>Guangtao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Nie</a:t>
                      </a:r>
                      <a:r>
                        <a:rPr lang="en-US" sz="1800" dirty="0">
                          <a:latin typeface="Times New Roman" pitchFamily="18" charset="0"/>
                          <a:cs typeface="Times New Roman" pitchFamily="18" charset="0"/>
                        </a:rPr>
                        <a:t> and </a:t>
                      </a:r>
                      <a:r>
                        <a:rPr lang="en-US" sz="1800" dirty="0" err="1">
                          <a:latin typeface="Times New Roman" pitchFamily="18" charset="0"/>
                          <a:cs typeface="Times New Roman" pitchFamily="18" charset="0"/>
                        </a:rPr>
                        <a:t>Akshith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Ullal</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Zhi</a:t>
                      </a:r>
                      <a:r>
                        <a:rPr lang="en-US" sz="1800" dirty="0">
                          <a:latin typeface="Times New Roman" pitchFamily="18" charset="0"/>
                          <a:cs typeface="Times New Roman" pitchFamily="18" charset="0"/>
                        </a:rPr>
                        <a:t> Zhen Amy R. Swanson, </a:t>
                      </a:r>
                      <a:r>
                        <a:rPr lang="en-US" sz="1800" dirty="0" err="1">
                          <a:latin typeface="Times New Roman" pitchFamily="18" charset="0"/>
                          <a:cs typeface="Times New Roman" pitchFamily="18" charset="0"/>
                        </a:rPr>
                        <a:t>Nilanjan</a:t>
                      </a:r>
                      <a:r>
                        <a:rPr lang="en-US" sz="1800" dirty="0">
                          <a:latin typeface="Times New Roman" pitchFamily="18" charset="0"/>
                          <a:cs typeface="Times New Roman" pitchFamily="18" charset="0"/>
                        </a:rPr>
                        <a:t> Sarkar(2021) [1]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An Immersive Computer-Mediated Caregiver child Interaction System for Young Children with Autism Spectrum Disorder </a:t>
                      </a:r>
                    </a:p>
                  </a:txBody>
                  <a:tcPr/>
                </a:tc>
                <a:tc>
                  <a:txBody>
                    <a:bodyPr/>
                    <a:lstStyle/>
                    <a:p>
                      <a:r>
                        <a:rPr lang="en-US" sz="1800" dirty="0">
                          <a:latin typeface="Times New Roman" pitchFamily="18" charset="0"/>
                          <a:cs typeface="Times New Roman" pitchFamily="18" charset="0"/>
                        </a:rPr>
                        <a:t>The primary autonomous system is designed for teaching IJA skills to kids with ASD incorporating caregivers within the loop to reinforce the potential for generalization within the real world. </a:t>
                      </a:r>
                    </a:p>
                  </a:txBody>
                  <a:tcPr/>
                </a:tc>
                <a:extLst>
                  <a:ext uri="{0D108BD9-81ED-4DB2-BD59-A6C34878D82A}">
                    <a16:rowId xmlns:a16="http://schemas.microsoft.com/office/drawing/2014/main" val="10001"/>
                  </a:ext>
                </a:extLst>
              </a:tr>
              <a:tr h="475121">
                <a:tc>
                  <a:txBody>
                    <a:bodyPr/>
                    <a:lstStyle/>
                    <a:p>
                      <a:r>
                        <a:rPr lang="en-US" sz="1800" dirty="0">
                          <a:latin typeface="Times New Roman" pitchFamily="18" charset="0"/>
                          <a:cs typeface="Times New Roman" pitchFamily="18" charset="0"/>
                        </a:rPr>
                        <a:t>V. Y </a:t>
                      </a:r>
                      <a:r>
                        <a:rPr lang="en-US" sz="1800" dirty="0" err="1">
                          <a:latin typeface="Times New Roman" pitchFamily="18" charset="0"/>
                          <a:cs typeface="Times New Roman" pitchFamily="18" charset="0"/>
                        </a:rPr>
                        <a:t>Tittagalla</a:t>
                      </a:r>
                      <a:r>
                        <a:rPr lang="en-US" sz="1800" dirty="0">
                          <a:latin typeface="Times New Roman" pitchFamily="18" charset="0"/>
                          <a:cs typeface="Times New Roman" pitchFamily="18" charset="0"/>
                        </a:rPr>
                        <a:t>, R. R. P </a:t>
                      </a:r>
                      <a:r>
                        <a:rPr lang="en-US" sz="1800" dirty="0" err="1">
                          <a:latin typeface="Times New Roman" pitchFamily="18" charset="0"/>
                          <a:cs typeface="Times New Roman" pitchFamily="18" charset="0"/>
                        </a:rPr>
                        <a:t>Wickramarachchi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N.M.D.M.B.Nanayakkara</a:t>
                      </a:r>
                      <a:r>
                        <a:rPr lang="en-US" sz="1800" dirty="0">
                          <a:latin typeface="Times New Roman" pitchFamily="18" charset="0"/>
                          <a:cs typeface="Times New Roman" pitchFamily="18" charset="0"/>
                        </a:rPr>
                        <a:t>, P. </a:t>
                      </a:r>
                      <a:r>
                        <a:rPr lang="en-US" sz="1800" dirty="0" err="1">
                          <a:latin typeface="Times New Roman" pitchFamily="18" charset="0"/>
                          <a:cs typeface="Times New Roman" pitchFamily="18" charset="0"/>
                        </a:rPr>
                        <a:t>Samarasinghe</a:t>
                      </a:r>
                      <a:r>
                        <a:rPr lang="en-US" sz="1800" dirty="0">
                          <a:latin typeface="Times New Roman" pitchFamily="18" charset="0"/>
                          <a:cs typeface="Times New Roman" pitchFamily="18" charset="0"/>
                        </a:rPr>
                        <a:t>, P. </a:t>
                      </a:r>
                      <a:r>
                        <a:rPr lang="en-US" sz="1800" dirty="0" err="1">
                          <a:latin typeface="Times New Roman" pitchFamily="18" charset="0"/>
                          <a:cs typeface="Times New Roman" pitchFamily="18" charset="0"/>
                        </a:rPr>
                        <a:t>Rathnayake</a:t>
                      </a:r>
                      <a:r>
                        <a:rPr lang="en-US" sz="1800" dirty="0">
                          <a:latin typeface="Times New Roman" pitchFamily="18" charset="0"/>
                          <a:cs typeface="Times New Roman" pitchFamily="18" charset="0"/>
                        </a:rPr>
                        <a:t> and M.G.N.M. </a:t>
                      </a:r>
                      <a:r>
                        <a:rPr lang="en-US" sz="1800" dirty="0" err="1">
                          <a:latin typeface="Times New Roman" pitchFamily="18" charset="0"/>
                          <a:cs typeface="Times New Roman" pitchFamily="18" charset="0"/>
                        </a:rPr>
                        <a:t>Pemadasa</a:t>
                      </a:r>
                      <a:r>
                        <a:rPr lang="en-US" sz="1800" dirty="0">
                          <a:latin typeface="Times New Roman" pitchFamily="18" charset="0"/>
                          <a:cs typeface="Times New Roman" pitchFamily="18" charset="0"/>
                        </a:rPr>
                        <a:t>. (2019) [2]</a:t>
                      </a:r>
                    </a:p>
                  </a:txBody>
                  <a:tcPr/>
                </a:tc>
                <a:tc>
                  <a:txBody>
                    <a:bodyPr/>
                    <a:lstStyle/>
                    <a:p>
                      <a:r>
                        <a:rPr lang="en-US" sz="1800" dirty="0">
                          <a:latin typeface="Times New Roman" pitchFamily="18" charset="0"/>
                          <a:cs typeface="Times New Roman" pitchFamily="18" charset="0"/>
                        </a:rPr>
                        <a:t>Screening Tool for Autistic Children </a:t>
                      </a:r>
                    </a:p>
                  </a:txBody>
                  <a:tcPr/>
                </a:tc>
                <a:tc>
                  <a:txBody>
                    <a:bodyPr/>
                    <a:lstStyle/>
                    <a:p>
                      <a:r>
                        <a:rPr lang="en-US" sz="1800" dirty="0">
                          <a:latin typeface="Times New Roman" pitchFamily="18" charset="0"/>
                          <a:cs typeface="Times New Roman" pitchFamily="18" charset="0"/>
                        </a:rPr>
                        <a:t>This tool is formed particularly for distinctive youngsters with the syndrome in rural areas inland. The key 3 areas of eye contact, vocal behavior, and responsiveness area unit the screening method is developed for proof of conception during this analysis.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id="{236DE42C-C5CD-4A6C-81B0-639E0410EB98}"/>
              </a:ext>
            </a:extLst>
          </p:cNvPr>
          <p:cNvSpPr>
            <a:spLocks noGrp="1"/>
          </p:cNvSpPr>
          <p:nvPr>
            <p:ph idx="1"/>
          </p:nvPr>
        </p:nvSpPr>
        <p:spPr>
          <a:xfrm>
            <a:off x="437322" y="2027583"/>
            <a:ext cx="11300791" cy="4830416"/>
          </a:xfrm>
        </p:spPr>
        <p:txBody>
          <a:bodyPr>
            <a:normAutofit fontScale="85000" lnSpcReduction="1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the Facial Emotion and by using the Trained Model we will be identifying the Emotion by comparing the Image of the Live Input with the Model file and then based on the Emotion we will Train the model by playing Rhymes when their Emotion is Happy and we are also using Hardware part as Mental Health is very important to everyone we will be using Galvanic Skin Response Sensor where Electrodes is Connected to the Subject and Based on the Threshold Values we will storing the Data in the Cloud Platform which becomes very useful for the Parents or Caretaker to analyze their Mental Space as well. The reason for focusing on both these aspects are they might have possible anxiety with mingled with the crowd, and By Analyzing the Facial Emotion we can also help them learn things, we believe technology should reach all medium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val="209975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28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val="381371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val="296703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val="3606330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val="1528859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1418</TotalTime>
  <Words>1606</Words>
  <Application>Microsoft Office PowerPoint</Application>
  <PresentationFormat>Widescreen</PresentationFormat>
  <Paragraphs>96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Gill Sans MT</vt:lpstr>
      <vt:lpstr>Times New Roman</vt:lpstr>
      <vt:lpstr>Wingdings</vt:lpstr>
      <vt:lpstr>Wingdings 2</vt:lpstr>
      <vt:lpstr>Dividend</vt:lpstr>
      <vt:lpstr> Emotional based media playback and stress monitoring system for Autism  </vt:lpstr>
      <vt:lpstr>INTRODUCTION</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Srinitheka T</cp:lastModifiedBy>
  <cp:revision>239</cp:revision>
  <dcterms:created xsi:type="dcterms:W3CDTF">2022-01-02T09:56:59Z</dcterms:created>
  <dcterms:modified xsi:type="dcterms:W3CDTF">2022-05-24T17:44:29Z</dcterms:modified>
</cp:coreProperties>
</file>